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elia" charset="1" panose="00000500000000000000"/>
      <p:regular r:id="rId10"/>
    </p:embeddedFont>
    <p:embeddedFont>
      <p:font typeface="Carelia Italics" charset="1" panose="000005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275401">
            <a:off x="3222365" y="963515"/>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2183834">
            <a:off x="2786027" y="2157359"/>
            <a:ext cx="9169826" cy="6350954"/>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10101156">
            <a:off x="10789186" y="1079477"/>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7"/>
              <a:stretch>
                <a:fillRect l="-4322" t="-3535" r="-518" b="0"/>
              </a:stretch>
            </a:blipFill>
          </p:spPr>
        </p:sp>
      </p:grpSp>
      <p:sp>
        <p:nvSpPr>
          <p:cNvPr name="Freeform 12" id="12"/>
          <p:cNvSpPr/>
          <p:nvPr/>
        </p:nvSpPr>
        <p:spPr>
          <a:xfrm flipH="false" flipV="false" rot="-296991">
            <a:off x="3055702" y="1435689"/>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8"/>
            <a:stretch>
              <a:fillRect l="0" t="0" r="0" b="0"/>
            </a:stretch>
          </a:blipFill>
        </p:spPr>
      </p:sp>
      <p:sp>
        <p:nvSpPr>
          <p:cNvPr name="Freeform 13" id="13"/>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9"/>
            <a:stretch>
              <a:fillRect l="0" t="0" r="0" b="0"/>
            </a:stretch>
          </a:blipFill>
        </p:spPr>
      </p:sp>
      <p:sp>
        <p:nvSpPr>
          <p:cNvPr name="Freeform 14" id="14"/>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0"/>
            <a:stretch>
              <a:fillRect l="0" t="0" r="0" b="0"/>
            </a:stretch>
          </a:blipFill>
        </p:spPr>
      </p:sp>
      <p:sp>
        <p:nvSpPr>
          <p:cNvPr name="Freeform 15" id="15"/>
          <p:cNvSpPr/>
          <p:nvPr/>
        </p:nvSpPr>
        <p:spPr>
          <a:xfrm flipH="false" flipV="false" rot="1025603">
            <a:off x="-1458512" y="7218919"/>
            <a:ext cx="4019186" cy="6136162"/>
          </a:xfrm>
          <a:custGeom>
            <a:avLst/>
            <a:gdLst/>
            <a:ahLst/>
            <a:cxnLst/>
            <a:rect r="r" b="b" t="t" l="l"/>
            <a:pathLst>
              <a:path h="6136162" w="4019186">
                <a:moveTo>
                  <a:pt x="0" y="0"/>
                </a:moveTo>
                <a:lnTo>
                  <a:pt x="4019186" y="0"/>
                </a:lnTo>
                <a:lnTo>
                  <a:pt x="4019186" y="6136162"/>
                </a:lnTo>
                <a:lnTo>
                  <a:pt x="0" y="6136162"/>
                </a:lnTo>
                <a:lnTo>
                  <a:pt x="0" y="0"/>
                </a:lnTo>
                <a:close/>
              </a:path>
            </a:pathLst>
          </a:custGeom>
          <a:blipFill>
            <a:blip r:embed="rId11"/>
            <a:stretch>
              <a:fillRect l="0" t="0" r="0" b="0"/>
            </a:stretch>
          </a:blipFill>
        </p:spPr>
      </p:sp>
      <p:sp>
        <p:nvSpPr>
          <p:cNvPr name="Freeform 16" id="16"/>
          <p:cNvSpPr/>
          <p:nvPr/>
        </p:nvSpPr>
        <p:spPr>
          <a:xfrm flipH="false" flipV="false" rot="-160405">
            <a:off x="15845490" y="7257103"/>
            <a:ext cx="3507936" cy="4278879"/>
          </a:xfrm>
          <a:custGeom>
            <a:avLst/>
            <a:gdLst/>
            <a:ahLst/>
            <a:cxnLst/>
            <a:rect r="r" b="b" t="t" l="l"/>
            <a:pathLst>
              <a:path h="4278879" w="3507936">
                <a:moveTo>
                  <a:pt x="0" y="0"/>
                </a:moveTo>
                <a:lnTo>
                  <a:pt x="3507935" y="0"/>
                </a:lnTo>
                <a:lnTo>
                  <a:pt x="3507935" y="4278879"/>
                </a:lnTo>
                <a:lnTo>
                  <a:pt x="0" y="4278879"/>
                </a:lnTo>
                <a:lnTo>
                  <a:pt x="0" y="0"/>
                </a:lnTo>
                <a:close/>
              </a:path>
            </a:pathLst>
          </a:custGeom>
          <a:blipFill>
            <a:blip r:embed="rId12"/>
            <a:stretch>
              <a:fillRect l="0" t="0" r="0" b="0"/>
            </a:stretch>
          </a:blipFill>
        </p:spPr>
      </p:sp>
      <p:sp>
        <p:nvSpPr>
          <p:cNvPr name="TextBox 17" id="17"/>
          <p:cNvSpPr txBox="true"/>
          <p:nvPr/>
        </p:nvSpPr>
        <p:spPr>
          <a:xfrm rot="-295103">
            <a:off x="3965087" y="2679972"/>
            <a:ext cx="10045284" cy="5188068"/>
          </a:xfrm>
          <a:prstGeom prst="rect">
            <a:avLst/>
          </a:prstGeom>
        </p:spPr>
        <p:txBody>
          <a:bodyPr anchor="t" rtlCol="false" tIns="0" lIns="0" bIns="0" rIns="0">
            <a:spAutoFit/>
          </a:bodyPr>
          <a:lstStyle/>
          <a:p>
            <a:pPr algn="ctr">
              <a:lnSpc>
                <a:spcPts val="13374"/>
              </a:lnSpc>
            </a:pPr>
            <a:r>
              <a:rPr lang="en-US" sz="13647">
                <a:solidFill>
                  <a:srgbClr val="605048"/>
                </a:solidFill>
                <a:latin typeface="Carelia"/>
              </a:rPr>
              <a:t>The First Philippine Republic</a:t>
            </a:r>
          </a:p>
        </p:txBody>
      </p:sp>
      <p:sp>
        <p:nvSpPr>
          <p:cNvPr name="Freeform 18" id="18"/>
          <p:cNvSpPr/>
          <p:nvPr/>
        </p:nvSpPr>
        <p:spPr>
          <a:xfrm flipH="false" flipV="false" rot="-6273966">
            <a:off x="15633257" y="879567"/>
            <a:ext cx="5117166" cy="1272895"/>
          </a:xfrm>
          <a:custGeom>
            <a:avLst/>
            <a:gdLst/>
            <a:ahLst/>
            <a:cxnLst/>
            <a:rect r="r" b="b" t="t" l="l"/>
            <a:pathLst>
              <a:path h="1272895" w="5117166">
                <a:moveTo>
                  <a:pt x="0" y="0"/>
                </a:moveTo>
                <a:lnTo>
                  <a:pt x="5117166" y="0"/>
                </a:lnTo>
                <a:lnTo>
                  <a:pt x="5117166" y="1272895"/>
                </a:lnTo>
                <a:lnTo>
                  <a:pt x="0" y="1272895"/>
                </a:lnTo>
                <a:lnTo>
                  <a:pt x="0" y="0"/>
                </a:lnTo>
                <a:close/>
              </a:path>
            </a:pathLst>
          </a:custGeom>
          <a:blipFill>
            <a:blip r:embed="rId9"/>
            <a:stretch>
              <a:fillRect l="0" t="0" r="0" b="0"/>
            </a:stretch>
          </a:blipFill>
        </p:spPr>
      </p:sp>
      <p:sp>
        <p:nvSpPr>
          <p:cNvPr name="Freeform 19" id="19"/>
          <p:cNvSpPr/>
          <p:nvPr/>
        </p:nvSpPr>
        <p:spPr>
          <a:xfrm flipH="false" flipV="false" rot="27259">
            <a:off x="8362120" y="1519537"/>
            <a:ext cx="891928" cy="908972"/>
          </a:xfrm>
          <a:custGeom>
            <a:avLst/>
            <a:gdLst/>
            <a:ahLst/>
            <a:cxnLst/>
            <a:rect r="r" b="b" t="t" l="l"/>
            <a:pathLst>
              <a:path h="908972" w="891928">
                <a:moveTo>
                  <a:pt x="0" y="0"/>
                </a:moveTo>
                <a:lnTo>
                  <a:pt x="891929" y="0"/>
                </a:lnTo>
                <a:lnTo>
                  <a:pt x="891929" y="908971"/>
                </a:lnTo>
                <a:lnTo>
                  <a:pt x="0" y="908971"/>
                </a:lnTo>
                <a:lnTo>
                  <a:pt x="0" y="0"/>
                </a:lnTo>
                <a:close/>
              </a:path>
            </a:pathLst>
          </a:custGeom>
          <a:blipFill>
            <a:blip r:embed="rId1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473598" y="4377847"/>
            <a:ext cx="8090899" cy="4554259"/>
          </a:xfrm>
          <a:custGeom>
            <a:avLst/>
            <a:gdLst/>
            <a:ahLst/>
            <a:cxnLst/>
            <a:rect r="r" b="b" t="t" l="l"/>
            <a:pathLst>
              <a:path h="4554259" w="8090899">
                <a:moveTo>
                  <a:pt x="0" y="0"/>
                </a:moveTo>
                <a:lnTo>
                  <a:pt x="8090899" y="0"/>
                </a:lnTo>
                <a:lnTo>
                  <a:pt x="8090899" y="4554259"/>
                </a:lnTo>
                <a:lnTo>
                  <a:pt x="0" y="4554259"/>
                </a:lnTo>
                <a:lnTo>
                  <a:pt x="0" y="0"/>
                </a:lnTo>
                <a:close/>
              </a:path>
            </a:pathLst>
          </a:custGeom>
          <a:blipFill>
            <a:blip r:embed="rId2"/>
            <a:stretch>
              <a:fillRect l="0" t="0" r="0" b="0"/>
            </a:stretch>
          </a:blipFill>
        </p:spPr>
      </p:sp>
      <p:sp>
        <p:nvSpPr>
          <p:cNvPr name="Freeform 3" id="3"/>
          <p:cNvSpPr/>
          <p:nvPr/>
        </p:nvSpPr>
        <p:spPr>
          <a:xfrm flipH="false" flipV="false" rot="0">
            <a:off x="10548953" y="4136742"/>
            <a:ext cx="5635690" cy="5352258"/>
          </a:xfrm>
          <a:custGeom>
            <a:avLst/>
            <a:gdLst/>
            <a:ahLst/>
            <a:cxnLst/>
            <a:rect r="r" b="b" t="t" l="l"/>
            <a:pathLst>
              <a:path h="5352258" w="5635690">
                <a:moveTo>
                  <a:pt x="0" y="0"/>
                </a:moveTo>
                <a:lnTo>
                  <a:pt x="5635689" y="0"/>
                </a:lnTo>
                <a:lnTo>
                  <a:pt x="5635689" y="5352259"/>
                </a:lnTo>
                <a:lnTo>
                  <a:pt x="0" y="5352259"/>
                </a:lnTo>
                <a:lnTo>
                  <a:pt x="0" y="0"/>
                </a:lnTo>
                <a:close/>
              </a:path>
            </a:pathLst>
          </a:custGeom>
          <a:blipFill>
            <a:blip r:embed="rId3"/>
            <a:stretch>
              <a:fillRect l="0" t="-2647" r="0" b="-2647"/>
            </a:stretch>
          </a:blipFill>
        </p:spPr>
      </p:sp>
      <p:sp>
        <p:nvSpPr>
          <p:cNvPr name="TextBox 4" id="4"/>
          <p:cNvSpPr txBox="true"/>
          <p:nvPr/>
        </p:nvSpPr>
        <p:spPr>
          <a:xfrm rot="0">
            <a:off x="514117" y="159703"/>
            <a:ext cx="580757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Education</a:t>
            </a:r>
          </a:p>
        </p:txBody>
      </p:sp>
      <p:sp>
        <p:nvSpPr>
          <p:cNvPr name="TextBox 5" id="5"/>
          <p:cNvSpPr txBox="true"/>
          <p:nvPr/>
        </p:nvSpPr>
        <p:spPr>
          <a:xfrm rot="0">
            <a:off x="514117" y="1733573"/>
            <a:ext cx="17340805" cy="2570274"/>
          </a:xfrm>
          <a:prstGeom prst="rect">
            <a:avLst/>
          </a:prstGeom>
        </p:spPr>
        <p:txBody>
          <a:bodyPr anchor="t" rtlCol="false" tIns="0" lIns="0" bIns="0" rIns="0">
            <a:spAutoFit/>
          </a:bodyPr>
          <a:lstStyle/>
          <a:p>
            <a:pPr algn="ctr">
              <a:lnSpc>
                <a:spcPts val="5114"/>
              </a:lnSpc>
            </a:pPr>
            <a:r>
              <a:rPr lang="en-US" sz="3653">
                <a:solidFill>
                  <a:srgbClr val="FFFFFF"/>
                </a:solidFill>
                <a:latin typeface="Canva Sans Bold"/>
              </a:rPr>
              <a:t> The establishment of schools an</a:t>
            </a:r>
            <a:r>
              <a:rPr lang="en-US" sz="3653">
                <a:solidFill>
                  <a:srgbClr val="FFFFFF"/>
                </a:solidFill>
                <a:latin typeface="Canva Sans Bold"/>
              </a:rPr>
              <a:t>d educational institutions became a priority for the First Philippine Republic. Education was seen as crucial for national development and the preservation of Filipino identity.</a:t>
            </a:r>
          </a:p>
          <a:p>
            <a:pPr algn="ctr">
              <a:lnSpc>
                <a:spcPts val="5114"/>
              </a:lnSpc>
            </a:pPr>
          </a:p>
        </p:txBody>
      </p:sp>
      <p:sp>
        <p:nvSpPr>
          <p:cNvPr name="TextBox 6" id="6"/>
          <p:cNvSpPr txBox="true"/>
          <p:nvPr/>
        </p:nvSpPr>
        <p:spPr>
          <a:xfrm rot="0">
            <a:off x="473598" y="8865431"/>
            <a:ext cx="809089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Universidad Literaria de Filipinas, the First Filipino University</a:t>
            </a:r>
          </a:p>
        </p:txBody>
      </p:sp>
      <p:sp>
        <p:nvSpPr>
          <p:cNvPr name="TextBox 7" id="7"/>
          <p:cNvSpPr txBox="true"/>
          <p:nvPr/>
        </p:nvSpPr>
        <p:spPr>
          <a:xfrm rot="0">
            <a:off x="11966823" y="9465506"/>
            <a:ext cx="349835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Academia Militar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578569" y="4656160"/>
            <a:ext cx="7319507" cy="4602140"/>
          </a:xfrm>
          <a:custGeom>
            <a:avLst/>
            <a:gdLst/>
            <a:ahLst/>
            <a:cxnLst/>
            <a:rect r="r" b="b" t="t" l="l"/>
            <a:pathLst>
              <a:path h="4602140" w="7319507">
                <a:moveTo>
                  <a:pt x="0" y="0"/>
                </a:moveTo>
                <a:lnTo>
                  <a:pt x="7319507" y="0"/>
                </a:lnTo>
                <a:lnTo>
                  <a:pt x="7319507" y="4602140"/>
                </a:lnTo>
                <a:lnTo>
                  <a:pt x="0" y="4602140"/>
                </a:lnTo>
                <a:lnTo>
                  <a:pt x="0" y="0"/>
                </a:lnTo>
                <a:close/>
              </a:path>
            </a:pathLst>
          </a:custGeom>
          <a:blipFill>
            <a:blip r:embed="rId2"/>
            <a:stretch>
              <a:fillRect l="0" t="0" r="0" b="0"/>
            </a:stretch>
          </a:blipFill>
        </p:spPr>
      </p:sp>
      <p:sp>
        <p:nvSpPr>
          <p:cNvPr name="Freeform 3" id="3"/>
          <p:cNvSpPr/>
          <p:nvPr/>
        </p:nvSpPr>
        <p:spPr>
          <a:xfrm flipH="false" flipV="false" rot="0">
            <a:off x="8505042" y="4656160"/>
            <a:ext cx="3507607" cy="4954247"/>
          </a:xfrm>
          <a:custGeom>
            <a:avLst/>
            <a:gdLst/>
            <a:ahLst/>
            <a:cxnLst/>
            <a:rect r="r" b="b" t="t" l="l"/>
            <a:pathLst>
              <a:path h="4954247" w="3507607">
                <a:moveTo>
                  <a:pt x="0" y="0"/>
                </a:moveTo>
                <a:lnTo>
                  <a:pt x="3507607" y="0"/>
                </a:lnTo>
                <a:lnTo>
                  <a:pt x="3507607" y="4954248"/>
                </a:lnTo>
                <a:lnTo>
                  <a:pt x="0" y="4954248"/>
                </a:lnTo>
                <a:lnTo>
                  <a:pt x="0" y="0"/>
                </a:lnTo>
                <a:close/>
              </a:path>
            </a:pathLst>
          </a:custGeom>
          <a:blipFill>
            <a:blip r:embed="rId3"/>
            <a:stretch>
              <a:fillRect l="0" t="0" r="0" b="0"/>
            </a:stretch>
          </a:blipFill>
        </p:spPr>
      </p:sp>
      <p:sp>
        <p:nvSpPr>
          <p:cNvPr name="Freeform 4" id="4"/>
          <p:cNvSpPr/>
          <p:nvPr/>
        </p:nvSpPr>
        <p:spPr>
          <a:xfrm flipH="false" flipV="false" rot="0">
            <a:off x="12619615" y="4656160"/>
            <a:ext cx="5089816" cy="4521453"/>
          </a:xfrm>
          <a:custGeom>
            <a:avLst/>
            <a:gdLst/>
            <a:ahLst/>
            <a:cxnLst/>
            <a:rect r="r" b="b" t="t" l="l"/>
            <a:pathLst>
              <a:path h="4521453" w="5089816">
                <a:moveTo>
                  <a:pt x="0" y="0"/>
                </a:moveTo>
                <a:lnTo>
                  <a:pt x="5089816" y="0"/>
                </a:lnTo>
                <a:lnTo>
                  <a:pt x="5089816" y="4521453"/>
                </a:lnTo>
                <a:lnTo>
                  <a:pt x="0" y="4521453"/>
                </a:lnTo>
                <a:lnTo>
                  <a:pt x="0" y="0"/>
                </a:lnTo>
                <a:close/>
              </a:path>
            </a:pathLst>
          </a:custGeom>
          <a:blipFill>
            <a:blip r:embed="rId4"/>
            <a:stretch>
              <a:fillRect l="0" t="0" r="0" b="0"/>
            </a:stretch>
          </a:blipFill>
        </p:spPr>
      </p:sp>
      <p:sp>
        <p:nvSpPr>
          <p:cNvPr name="TextBox 5" id="5"/>
          <p:cNvSpPr txBox="true"/>
          <p:nvPr/>
        </p:nvSpPr>
        <p:spPr>
          <a:xfrm rot="0">
            <a:off x="578569" y="159703"/>
            <a:ext cx="1713086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Resistance and Independence</a:t>
            </a:r>
          </a:p>
        </p:txBody>
      </p:sp>
      <p:sp>
        <p:nvSpPr>
          <p:cNvPr name="TextBox 6" id="6"/>
          <p:cNvSpPr txBox="true"/>
          <p:nvPr/>
        </p:nvSpPr>
        <p:spPr>
          <a:xfrm rot="0">
            <a:off x="289285" y="1757774"/>
            <a:ext cx="17709431" cy="3385726"/>
          </a:xfrm>
          <a:prstGeom prst="rect">
            <a:avLst/>
          </a:prstGeom>
        </p:spPr>
        <p:txBody>
          <a:bodyPr anchor="t" rtlCol="false" tIns="0" lIns="0" bIns="0" rIns="0">
            <a:spAutoFit/>
          </a:bodyPr>
          <a:lstStyle/>
          <a:p>
            <a:pPr algn="ctr">
              <a:lnSpc>
                <a:spcPts val="5384"/>
              </a:lnSpc>
            </a:pPr>
            <a:r>
              <a:rPr lang="en-US" sz="3845">
                <a:solidFill>
                  <a:srgbClr val="FFFFFF"/>
                </a:solidFill>
                <a:latin typeface="Canva Sans Bold"/>
              </a:rPr>
              <a:t>Despite the challenges pose</a:t>
            </a:r>
            <a:r>
              <a:rPr lang="en-US" sz="3845">
                <a:solidFill>
                  <a:srgbClr val="FFFFFF"/>
                </a:solidFill>
                <a:latin typeface="Canva Sans Bold"/>
              </a:rPr>
              <a:t>d by the Philippine-American War, there was a strong sense of nationalism and resistance against foreign occupation. Filipinos fought bravely for their independence, inspired by leaders such as Emilio Aguinaldo and Andres Bonifacio.</a:t>
            </a:r>
          </a:p>
          <a:p>
            <a:pPr algn="ctr">
              <a:lnSpc>
                <a:spcPts val="5384"/>
              </a:lnSpc>
            </a:pPr>
          </a:p>
        </p:txBody>
      </p:sp>
      <p:sp>
        <p:nvSpPr>
          <p:cNvPr name="TextBox 7" id="7"/>
          <p:cNvSpPr txBox="true"/>
          <p:nvPr/>
        </p:nvSpPr>
        <p:spPr>
          <a:xfrm rot="0">
            <a:off x="1657866" y="9286875"/>
            <a:ext cx="516091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Philippine-American War</a:t>
            </a:r>
          </a:p>
        </p:txBody>
      </p:sp>
      <p:sp>
        <p:nvSpPr>
          <p:cNvPr name="TextBox 8" id="8"/>
          <p:cNvSpPr txBox="true"/>
          <p:nvPr/>
        </p:nvSpPr>
        <p:spPr>
          <a:xfrm rot="0">
            <a:off x="8539298" y="9638983"/>
            <a:ext cx="347335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Emilio Aguinaldo</a:t>
            </a:r>
          </a:p>
        </p:txBody>
      </p:sp>
      <p:sp>
        <p:nvSpPr>
          <p:cNvPr name="TextBox 9" id="9"/>
          <p:cNvSpPr txBox="true"/>
          <p:nvPr/>
        </p:nvSpPr>
        <p:spPr>
          <a:xfrm rot="0">
            <a:off x="13385357" y="9382125"/>
            <a:ext cx="355833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Andres Bonifacio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5320605" y="4357085"/>
            <a:ext cx="8031357" cy="5421166"/>
          </a:xfrm>
          <a:custGeom>
            <a:avLst/>
            <a:gdLst/>
            <a:ahLst/>
            <a:cxnLst/>
            <a:rect r="r" b="b" t="t" l="l"/>
            <a:pathLst>
              <a:path h="5421166" w="8031357">
                <a:moveTo>
                  <a:pt x="0" y="0"/>
                </a:moveTo>
                <a:lnTo>
                  <a:pt x="8031357" y="0"/>
                </a:lnTo>
                <a:lnTo>
                  <a:pt x="8031357" y="5421166"/>
                </a:lnTo>
                <a:lnTo>
                  <a:pt x="0" y="5421166"/>
                </a:lnTo>
                <a:lnTo>
                  <a:pt x="0" y="0"/>
                </a:lnTo>
                <a:close/>
              </a:path>
            </a:pathLst>
          </a:custGeom>
          <a:blipFill>
            <a:blip r:embed="rId2"/>
            <a:stretch>
              <a:fillRect l="0" t="0" r="0" b="0"/>
            </a:stretch>
          </a:blipFill>
        </p:spPr>
      </p:sp>
      <p:sp>
        <p:nvSpPr>
          <p:cNvPr name="TextBox 3" id="3"/>
          <p:cNvSpPr txBox="true"/>
          <p:nvPr/>
        </p:nvSpPr>
        <p:spPr>
          <a:xfrm rot="0">
            <a:off x="350009" y="530014"/>
            <a:ext cx="17587982" cy="4147544"/>
          </a:xfrm>
          <a:prstGeom prst="rect">
            <a:avLst/>
          </a:prstGeom>
        </p:spPr>
        <p:txBody>
          <a:bodyPr anchor="t" rtlCol="false" tIns="0" lIns="0" bIns="0" rIns="0">
            <a:spAutoFit/>
          </a:bodyPr>
          <a:lstStyle/>
          <a:p>
            <a:pPr algn="ctr">
              <a:lnSpc>
                <a:spcPts val="5545"/>
              </a:lnSpc>
            </a:pPr>
            <a:r>
              <a:rPr lang="en-US" sz="3960">
                <a:solidFill>
                  <a:srgbClr val="ECECEC"/>
                </a:solidFill>
                <a:latin typeface="Canva Sans Bold"/>
              </a:rPr>
              <a:t>The First Philippine Republic, also known as the Malolos Republic, was established on January 23, 1899, after the Philippines declared independence from Spanish colonial rule and during the early stages of the Philippine-American War. Here are some aspects of everyday life and culture during that time:</a:t>
            </a:r>
          </a:p>
          <a:p>
            <a:pPr algn="ctr">
              <a:lnSpc>
                <a:spcPts val="554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12500392" y="4904629"/>
            <a:ext cx="2286920" cy="4705359"/>
          </a:xfrm>
          <a:custGeom>
            <a:avLst/>
            <a:gdLst/>
            <a:ahLst/>
            <a:cxnLst/>
            <a:rect r="r" b="b" t="t" l="l"/>
            <a:pathLst>
              <a:path h="4705359" w="2286920">
                <a:moveTo>
                  <a:pt x="0" y="0"/>
                </a:moveTo>
                <a:lnTo>
                  <a:pt x="2286920" y="0"/>
                </a:lnTo>
                <a:lnTo>
                  <a:pt x="2286920" y="4705358"/>
                </a:lnTo>
                <a:lnTo>
                  <a:pt x="0" y="4705358"/>
                </a:lnTo>
                <a:lnTo>
                  <a:pt x="0" y="0"/>
                </a:lnTo>
                <a:close/>
              </a:path>
            </a:pathLst>
          </a:custGeom>
          <a:blipFill>
            <a:blip r:embed="rId2"/>
            <a:stretch>
              <a:fillRect l="0" t="-2969" r="0" b="-2969"/>
            </a:stretch>
          </a:blipFill>
        </p:spPr>
      </p:sp>
      <p:sp>
        <p:nvSpPr>
          <p:cNvPr name="Freeform 3" id="3"/>
          <p:cNvSpPr/>
          <p:nvPr/>
        </p:nvSpPr>
        <p:spPr>
          <a:xfrm flipH="false" flipV="false" rot="0">
            <a:off x="1028700" y="4904629"/>
            <a:ext cx="3720778" cy="4096814"/>
          </a:xfrm>
          <a:custGeom>
            <a:avLst/>
            <a:gdLst/>
            <a:ahLst/>
            <a:cxnLst/>
            <a:rect r="r" b="b" t="t" l="l"/>
            <a:pathLst>
              <a:path h="4096814" w="3720778">
                <a:moveTo>
                  <a:pt x="0" y="0"/>
                </a:moveTo>
                <a:lnTo>
                  <a:pt x="3720778" y="0"/>
                </a:lnTo>
                <a:lnTo>
                  <a:pt x="3720778" y="4096813"/>
                </a:lnTo>
                <a:lnTo>
                  <a:pt x="0" y="4096813"/>
                </a:lnTo>
                <a:lnTo>
                  <a:pt x="0" y="0"/>
                </a:lnTo>
                <a:close/>
              </a:path>
            </a:pathLst>
          </a:custGeom>
          <a:blipFill>
            <a:blip r:embed="rId3"/>
            <a:stretch>
              <a:fillRect l="0" t="0" r="0" b="0"/>
            </a:stretch>
          </a:blipFill>
        </p:spPr>
      </p:sp>
      <p:sp>
        <p:nvSpPr>
          <p:cNvPr name="Freeform 4" id="4"/>
          <p:cNvSpPr/>
          <p:nvPr/>
        </p:nvSpPr>
        <p:spPr>
          <a:xfrm flipH="false" flipV="false" rot="0">
            <a:off x="7429769" y="4904629"/>
            <a:ext cx="2733485" cy="4096814"/>
          </a:xfrm>
          <a:custGeom>
            <a:avLst/>
            <a:gdLst/>
            <a:ahLst/>
            <a:cxnLst/>
            <a:rect r="r" b="b" t="t" l="l"/>
            <a:pathLst>
              <a:path h="4096814" w="2733485">
                <a:moveTo>
                  <a:pt x="0" y="0"/>
                </a:moveTo>
                <a:lnTo>
                  <a:pt x="2733485" y="0"/>
                </a:lnTo>
                <a:lnTo>
                  <a:pt x="2733485" y="4096813"/>
                </a:lnTo>
                <a:lnTo>
                  <a:pt x="0" y="4096813"/>
                </a:lnTo>
                <a:lnTo>
                  <a:pt x="0" y="0"/>
                </a:lnTo>
                <a:close/>
              </a:path>
            </a:pathLst>
          </a:custGeom>
          <a:blipFill>
            <a:blip r:embed="rId4"/>
            <a:stretch>
              <a:fillRect l="0" t="0" r="0" b="0"/>
            </a:stretch>
          </a:blipFill>
        </p:spPr>
      </p:sp>
      <p:sp>
        <p:nvSpPr>
          <p:cNvPr name="TextBox 5" id="5"/>
          <p:cNvSpPr txBox="true"/>
          <p:nvPr/>
        </p:nvSpPr>
        <p:spPr>
          <a:xfrm rot="0">
            <a:off x="685135" y="428825"/>
            <a:ext cx="1140559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Traditional Clothing</a:t>
            </a:r>
          </a:p>
        </p:txBody>
      </p:sp>
      <p:sp>
        <p:nvSpPr>
          <p:cNvPr name="TextBox 6" id="6"/>
          <p:cNvSpPr txBox="true"/>
          <p:nvPr/>
        </p:nvSpPr>
        <p:spPr>
          <a:xfrm rot="0">
            <a:off x="133151" y="2046726"/>
            <a:ext cx="16958733" cy="3051095"/>
          </a:xfrm>
          <a:prstGeom prst="rect">
            <a:avLst/>
          </a:prstGeom>
        </p:spPr>
        <p:txBody>
          <a:bodyPr anchor="t" rtlCol="false" tIns="0" lIns="0" bIns="0" rIns="0">
            <a:spAutoFit/>
          </a:bodyPr>
          <a:lstStyle/>
          <a:p>
            <a:pPr algn="ctr">
              <a:lnSpc>
                <a:spcPts val="4856"/>
              </a:lnSpc>
            </a:pPr>
            <a:r>
              <a:rPr lang="en-US" sz="3469">
                <a:solidFill>
                  <a:srgbClr val="FFFFFF"/>
                </a:solidFill>
                <a:latin typeface="Canva Sans Bold"/>
              </a:rPr>
              <a:t>Filipino attire during this period was heavily influenced by Spanish fashion. Men typically wore barongs or camisas (loose-fitting shirts) paired with trousers called pantalon. Women wore baro't saya, which consisted of a blouse (baro) and a long skirt (saya).</a:t>
            </a:r>
          </a:p>
          <a:p>
            <a:pPr algn="ctr">
              <a:lnSpc>
                <a:spcPts val="4856"/>
              </a:lnSpc>
            </a:pPr>
          </a:p>
        </p:txBody>
      </p:sp>
      <p:sp>
        <p:nvSpPr>
          <p:cNvPr name="TextBox 7" id="7"/>
          <p:cNvSpPr txBox="true"/>
          <p:nvPr/>
        </p:nvSpPr>
        <p:spPr>
          <a:xfrm rot="0">
            <a:off x="15209958" y="8934767"/>
            <a:ext cx="231889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Baro’t saya</a:t>
            </a:r>
          </a:p>
        </p:txBody>
      </p:sp>
      <p:sp>
        <p:nvSpPr>
          <p:cNvPr name="TextBox 8" id="8"/>
          <p:cNvSpPr txBox="true"/>
          <p:nvPr/>
        </p:nvSpPr>
        <p:spPr>
          <a:xfrm rot="0">
            <a:off x="1289931" y="9268469"/>
            <a:ext cx="319831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Barong Tagalog</a:t>
            </a:r>
          </a:p>
        </p:txBody>
      </p:sp>
      <p:sp>
        <p:nvSpPr>
          <p:cNvPr name="TextBox 9" id="9"/>
          <p:cNvSpPr txBox="true"/>
          <p:nvPr/>
        </p:nvSpPr>
        <p:spPr>
          <a:xfrm rot="0">
            <a:off x="7216527" y="9268469"/>
            <a:ext cx="385494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Pantalon/Trousers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4315763" y="4867811"/>
            <a:ext cx="9071374" cy="5108299"/>
          </a:xfrm>
          <a:custGeom>
            <a:avLst/>
            <a:gdLst/>
            <a:ahLst/>
            <a:cxnLst/>
            <a:rect r="r" b="b" t="t" l="l"/>
            <a:pathLst>
              <a:path h="5108299" w="9071374">
                <a:moveTo>
                  <a:pt x="0" y="0"/>
                </a:moveTo>
                <a:lnTo>
                  <a:pt x="9071375" y="0"/>
                </a:lnTo>
                <a:lnTo>
                  <a:pt x="9071375" y="5108299"/>
                </a:lnTo>
                <a:lnTo>
                  <a:pt x="0" y="5108299"/>
                </a:lnTo>
                <a:lnTo>
                  <a:pt x="0" y="0"/>
                </a:lnTo>
                <a:close/>
              </a:path>
            </a:pathLst>
          </a:custGeom>
          <a:blipFill>
            <a:blip r:embed="rId2"/>
            <a:stretch>
              <a:fillRect l="0" t="0" r="0" b="0"/>
            </a:stretch>
          </a:blipFill>
        </p:spPr>
      </p:sp>
      <p:sp>
        <p:nvSpPr>
          <p:cNvPr name="TextBox 3" id="3"/>
          <p:cNvSpPr txBox="true"/>
          <p:nvPr/>
        </p:nvSpPr>
        <p:spPr>
          <a:xfrm rot="0">
            <a:off x="456333" y="2268343"/>
            <a:ext cx="16358330" cy="2980753"/>
          </a:xfrm>
          <a:prstGeom prst="rect">
            <a:avLst/>
          </a:prstGeom>
        </p:spPr>
        <p:txBody>
          <a:bodyPr anchor="t" rtlCol="false" tIns="0" lIns="0" bIns="0" rIns="0">
            <a:spAutoFit/>
          </a:bodyPr>
          <a:lstStyle/>
          <a:p>
            <a:pPr algn="ctr">
              <a:lnSpc>
                <a:spcPts val="4756"/>
              </a:lnSpc>
            </a:pPr>
            <a:r>
              <a:rPr lang="en-US" sz="3397">
                <a:solidFill>
                  <a:srgbClr val="FFFFFF"/>
                </a:solidFill>
                <a:latin typeface="Canva Sans Bold"/>
              </a:rPr>
              <a:t>Tagalog was the predominant language, but Spanish was also widely spoken, especially among the educated class. Filipino literature flourished during this time, with notable writers such as Jose Rizal and Andres Bonifacio producing works that reflected the spirit of independence and national identity.</a:t>
            </a:r>
          </a:p>
          <a:p>
            <a:pPr algn="ctr">
              <a:lnSpc>
                <a:spcPts val="4756"/>
              </a:lnSpc>
            </a:pPr>
          </a:p>
        </p:txBody>
      </p:sp>
      <p:sp>
        <p:nvSpPr>
          <p:cNvPr name="TextBox 4" id="4"/>
          <p:cNvSpPr txBox="true"/>
          <p:nvPr/>
        </p:nvSpPr>
        <p:spPr>
          <a:xfrm rot="0">
            <a:off x="456333" y="502143"/>
            <a:ext cx="1390426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Language and Literature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540428" y="664665"/>
            <a:ext cx="7250168" cy="5220121"/>
          </a:xfrm>
          <a:custGeom>
            <a:avLst/>
            <a:gdLst/>
            <a:ahLst/>
            <a:cxnLst/>
            <a:rect r="r" b="b" t="t" l="l"/>
            <a:pathLst>
              <a:path h="5220121" w="7250168">
                <a:moveTo>
                  <a:pt x="0" y="0"/>
                </a:moveTo>
                <a:lnTo>
                  <a:pt x="7250168" y="0"/>
                </a:lnTo>
                <a:lnTo>
                  <a:pt x="7250168" y="5220120"/>
                </a:lnTo>
                <a:lnTo>
                  <a:pt x="0" y="5220120"/>
                </a:lnTo>
                <a:lnTo>
                  <a:pt x="0" y="0"/>
                </a:lnTo>
                <a:close/>
              </a:path>
            </a:pathLst>
          </a:custGeom>
          <a:blipFill>
            <a:blip r:embed="rId2"/>
            <a:stretch>
              <a:fillRect l="0" t="0" r="0" b="0"/>
            </a:stretch>
          </a:blipFill>
        </p:spPr>
      </p:sp>
      <p:sp>
        <p:nvSpPr>
          <p:cNvPr name="Freeform 3" id="3"/>
          <p:cNvSpPr/>
          <p:nvPr/>
        </p:nvSpPr>
        <p:spPr>
          <a:xfrm flipH="false" flipV="false" rot="0">
            <a:off x="8105327" y="4477682"/>
            <a:ext cx="9561236" cy="4780618"/>
          </a:xfrm>
          <a:custGeom>
            <a:avLst/>
            <a:gdLst/>
            <a:ahLst/>
            <a:cxnLst/>
            <a:rect r="r" b="b" t="t" l="l"/>
            <a:pathLst>
              <a:path h="4780618" w="9561236">
                <a:moveTo>
                  <a:pt x="0" y="0"/>
                </a:moveTo>
                <a:lnTo>
                  <a:pt x="9561236" y="0"/>
                </a:lnTo>
                <a:lnTo>
                  <a:pt x="9561236" y="4780618"/>
                </a:lnTo>
                <a:lnTo>
                  <a:pt x="0" y="4780618"/>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217400"/>
            <a:ext cx="4449219" cy="5555094"/>
          </a:xfrm>
          <a:custGeom>
            <a:avLst/>
            <a:gdLst/>
            <a:ahLst/>
            <a:cxnLst/>
            <a:rect r="r" b="b" t="t" l="l"/>
            <a:pathLst>
              <a:path h="5555094" w="4449219">
                <a:moveTo>
                  <a:pt x="0" y="0"/>
                </a:moveTo>
                <a:lnTo>
                  <a:pt x="4449219" y="0"/>
                </a:lnTo>
                <a:lnTo>
                  <a:pt x="4449219" y="5555094"/>
                </a:lnTo>
                <a:lnTo>
                  <a:pt x="0" y="5555094"/>
                </a:lnTo>
                <a:lnTo>
                  <a:pt x="0" y="0"/>
                </a:lnTo>
                <a:close/>
              </a:path>
            </a:pathLst>
          </a:custGeom>
          <a:blipFill>
            <a:blip r:embed="rId2"/>
            <a:stretch>
              <a:fillRect l="0" t="0" r="0" b="0"/>
            </a:stretch>
          </a:blipFill>
        </p:spPr>
      </p:sp>
      <p:sp>
        <p:nvSpPr>
          <p:cNvPr name="Freeform 3" id="3"/>
          <p:cNvSpPr/>
          <p:nvPr/>
        </p:nvSpPr>
        <p:spPr>
          <a:xfrm flipH="false" flipV="false" rot="0">
            <a:off x="7887742" y="5143500"/>
            <a:ext cx="9371558" cy="4608574"/>
          </a:xfrm>
          <a:custGeom>
            <a:avLst/>
            <a:gdLst/>
            <a:ahLst/>
            <a:cxnLst/>
            <a:rect r="r" b="b" t="t" l="l"/>
            <a:pathLst>
              <a:path h="4608574" w="9371558">
                <a:moveTo>
                  <a:pt x="0" y="0"/>
                </a:moveTo>
                <a:lnTo>
                  <a:pt x="9371558" y="0"/>
                </a:lnTo>
                <a:lnTo>
                  <a:pt x="9371558" y="4608574"/>
                </a:lnTo>
                <a:lnTo>
                  <a:pt x="0" y="4608574"/>
                </a:lnTo>
                <a:lnTo>
                  <a:pt x="0" y="0"/>
                </a:lnTo>
                <a:close/>
              </a:path>
            </a:pathLst>
          </a:custGeom>
          <a:blipFill>
            <a:blip r:embed="rId3"/>
            <a:stretch>
              <a:fillRect l="0" t="0" r="0" b="0"/>
            </a:stretch>
          </a:blipFill>
        </p:spPr>
      </p:sp>
      <p:sp>
        <p:nvSpPr>
          <p:cNvPr name="TextBox 4" id="4"/>
          <p:cNvSpPr txBox="true"/>
          <p:nvPr/>
        </p:nvSpPr>
        <p:spPr>
          <a:xfrm rot="0">
            <a:off x="616619" y="457105"/>
            <a:ext cx="462602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Religion</a:t>
            </a:r>
          </a:p>
        </p:txBody>
      </p:sp>
      <p:sp>
        <p:nvSpPr>
          <p:cNvPr name="TextBox 5" id="5"/>
          <p:cNvSpPr txBox="true"/>
          <p:nvPr/>
        </p:nvSpPr>
        <p:spPr>
          <a:xfrm rot="0">
            <a:off x="0" y="2578778"/>
            <a:ext cx="17259300" cy="2564722"/>
          </a:xfrm>
          <a:prstGeom prst="rect">
            <a:avLst/>
          </a:prstGeom>
        </p:spPr>
        <p:txBody>
          <a:bodyPr anchor="t" rtlCol="false" tIns="0" lIns="0" bIns="0" rIns="0">
            <a:spAutoFit/>
          </a:bodyPr>
          <a:lstStyle/>
          <a:p>
            <a:pPr algn="ctr">
              <a:lnSpc>
                <a:spcPts val="5112"/>
              </a:lnSpc>
            </a:pPr>
            <a:r>
              <a:rPr lang="en-US" sz="3651">
                <a:solidFill>
                  <a:srgbClr val="FFFFFF"/>
                </a:solidFill>
                <a:latin typeface="Canva Sans Bold"/>
              </a:rPr>
              <a:t>The majority of Filipinos were Catholic </a:t>
            </a:r>
            <a:r>
              <a:rPr lang="en-US" sz="3651">
                <a:solidFill>
                  <a:srgbClr val="FFFFFF"/>
                </a:solidFill>
                <a:latin typeface="Canva Sans Bold"/>
              </a:rPr>
              <a:t>due to centuries of Spanish colonization. Catholicism played a significant role in shaping daily life, customs, and traditions.</a:t>
            </a:r>
          </a:p>
          <a:p>
            <a:pPr algn="ctr">
              <a:lnSpc>
                <a:spcPts val="511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415646" y="5458230"/>
            <a:ext cx="5895912" cy="4421934"/>
          </a:xfrm>
          <a:custGeom>
            <a:avLst/>
            <a:gdLst/>
            <a:ahLst/>
            <a:cxnLst/>
            <a:rect r="r" b="b" t="t" l="l"/>
            <a:pathLst>
              <a:path h="4421934" w="5895912">
                <a:moveTo>
                  <a:pt x="0" y="0"/>
                </a:moveTo>
                <a:lnTo>
                  <a:pt x="5895912" y="0"/>
                </a:lnTo>
                <a:lnTo>
                  <a:pt x="5895912" y="4421934"/>
                </a:lnTo>
                <a:lnTo>
                  <a:pt x="0" y="4421934"/>
                </a:lnTo>
                <a:lnTo>
                  <a:pt x="0" y="0"/>
                </a:lnTo>
                <a:close/>
              </a:path>
            </a:pathLst>
          </a:custGeom>
          <a:blipFill>
            <a:blip r:embed="rId2"/>
            <a:stretch>
              <a:fillRect l="0" t="0" r="0" b="0"/>
            </a:stretch>
          </a:blipFill>
        </p:spPr>
      </p:sp>
      <p:sp>
        <p:nvSpPr>
          <p:cNvPr name="Freeform 3" id="3"/>
          <p:cNvSpPr/>
          <p:nvPr/>
        </p:nvSpPr>
        <p:spPr>
          <a:xfrm flipH="false" flipV="false" rot="0">
            <a:off x="8245212" y="5458230"/>
            <a:ext cx="3483199" cy="4421934"/>
          </a:xfrm>
          <a:custGeom>
            <a:avLst/>
            <a:gdLst/>
            <a:ahLst/>
            <a:cxnLst/>
            <a:rect r="r" b="b" t="t" l="l"/>
            <a:pathLst>
              <a:path h="4421934" w="3483199">
                <a:moveTo>
                  <a:pt x="0" y="0"/>
                </a:moveTo>
                <a:lnTo>
                  <a:pt x="3483199" y="0"/>
                </a:lnTo>
                <a:lnTo>
                  <a:pt x="3483199" y="4421934"/>
                </a:lnTo>
                <a:lnTo>
                  <a:pt x="0" y="4421934"/>
                </a:lnTo>
                <a:lnTo>
                  <a:pt x="0" y="0"/>
                </a:lnTo>
                <a:close/>
              </a:path>
            </a:pathLst>
          </a:custGeom>
          <a:blipFill>
            <a:blip r:embed="rId3"/>
            <a:stretch>
              <a:fillRect l="0" t="0" r="0" b="0"/>
            </a:stretch>
          </a:blipFill>
        </p:spPr>
      </p:sp>
      <p:sp>
        <p:nvSpPr>
          <p:cNvPr name="Freeform 4" id="4"/>
          <p:cNvSpPr/>
          <p:nvPr/>
        </p:nvSpPr>
        <p:spPr>
          <a:xfrm flipH="false" flipV="false" rot="0">
            <a:off x="14105870" y="5096795"/>
            <a:ext cx="3717621" cy="3717621"/>
          </a:xfrm>
          <a:custGeom>
            <a:avLst/>
            <a:gdLst/>
            <a:ahLst/>
            <a:cxnLst/>
            <a:rect r="r" b="b" t="t" l="l"/>
            <a:pathLst>
              <a:path h="3717621" w="3717621">
                <a:moveTo>
                  <a:pt x="0" y="0"/>
                </a:moveTo>
                <a:lnTo>
                  <a:pt x="3717621" y="0"/>
                </a:lnTo>
                <a:lnTo>
                  <a:pt x="3717621" y="3717622"/>
                </a:lnTo>
                <a:lnTo>
                  <a:pt x="0" y="3717622"/>
                </a:lnTo>
                <a:lnTo>
                  <a:pt x="0" y="0"/>
                </a:lnTo>
                <a:close/>
              </a:path>
            </a:pathLst>
          </a:custGeom>
          <a:blipFill>
            <a:blip r:embed="rId4"/>
            <a:stretch>
              <a:fillRect l="0" t="0" r="0" b="0"/>
            </a:stretch>
          </a:blipFill>
        </p:spPr>
      </p:sp>
      <p:sp>
        <p:nvSpPr>
          <p:cNvPr name="TextBox 5" id="5"/>
          <p:cNvSpPr txBox="true"/>
          <p:nvPr/>
        </p:nvSpPr>
        <p:spPr>
          <a:xfrm rot="0">
            <a:off x="415646" y="159703"/>
            <a:ext cx="982191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Food and Cuisine</a:t>
            </a:r>
          </a:p>
        </p:txBody>
      </p:sp>
      <p:sp>
        <p:nvSpPr>
          <p:cNvPr name="TextBox 6" id="6"/>
          <p:cNvSpPr txBox="true"/>
          <p:nvPr/>
        </p:nvSpPr>
        <p:spPr>
          <a:xfrm rot="0">
            <a:off x="292141" y="1954163"/>
            <a:ext cx="17703719" cy="4075962"/>
          </a:xfrm>
          <a:prstGeom prst="rect">
            <a:avLst/>
          </a:prstGeom>
        </p:spPr>
        <p:txBody>
          <a:bodyPr anchor="t" rtlCol="false" tIns="0" lIns="0" bIns="0" rIns="0">
            <a:spAutoFit/>
          </a:bodyPr>
          <a:lstStyle/>
          <a:p>
            <a:pPr algn="ctr">
              <a:lnSpc>
                <a:spcPts val="6473"/>
              </a:lnSpc>
            </a:pPr>
            <a:r>
              <a:rPr lang="en-US" sz="4623">
                <a:solidFill>
                  <a:srgbClr val="FFFFFF"/>
                </a:solidFill>
                <a:latin typeface="Canva Sans Bold"/>
              </a:rPr>
              <a:t>Tra</a:t>
            </a:r>
            <a:r>
              <a:rPr lang="en-US" sz="4623">
                <a:solidFill>
                  <a:srgbClr val="FFFFFF"/>
                </a:solidFill>
                <a:latin typeface="Canva Sans Bold"/>
              </a:rPr>
              <a:t>ditional Filipino cuisine was prevalent, consisting of dishes such as adobo (marinated meat), sinigang (sour soup), and various seafood dishes. Rice was a staple food, often served with every meal.</a:t>
            </a:r>
          </a:p>
          <a:p>
            <a:pPr algn="ctr">
              <a:lnSpc>
                <a:spcPts val="6473"/>
              </a:lnSpc>
            </a:pPr>
          </a:p>
        </p:txBody>
      </p:sp>
      <p:sp>
        <p:nvSpPr>
          <p:cNvPr name="TextBox 7" id="7"/>
          <p:cNvSpPr txBox="true"/>
          <p:nvPr/>
        </p:nvSpPr>
        <p:spPr>
          <a:xfrm rot="0">
            <a:off x="6590392" y="9191625"/>
            <a:ext cx="137859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Adobo</a:t>
            </a:r>
          </a:p>
        </p:txBody>
      </p:sp>
      <p:sp>
        <p:nvSpPr>
          <p:cNvPr name="TextBox 8" id="8"/>
          <p:cNvSpPr txBox="true"/>
          <p:nvPr/>
        </p:nvSpPr>
        <p:spPr>
          <a:xfrm rot="0">
            <a:off x="12004636" y="9191625"/>
            <a:ext cx="1747391"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Sinigang</a:t>
            </a:r>
          </a:p>
        </p:txBody>
      </p:sp>
      <p:sp>
        <p:nvSpPr>
          <p:cNvPr name="TextBox 9" id="9"/>
          <p:cNvSpPr txBox="true"/>
          <p:nvPr/>
        </p:nvSpPr>
        <p:spPr>
          <a:xfrm rot="0">
            <a:off x="16370796" y="9191625"/>
            <a:ext cx="88850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Rice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443687" y="5143500"/>
            <a:ext cx="6465334" cy="4417978"/>
          </a:xfrm>
          <a:custGeom>
            <a:avLst/>
            <a:gdLst/>
            <a:ahLst/>
            <a:cxnLst/>
            <a:rect r="r" b="b" t="t" l="l"/>
            <a:pathLst>
              <a:path h="4417978" w="6465334">
                <a:moveTo>
                  <a:pt x="0" y="0"/>
                </a:moveTo>
                <a:lnTo>
                  <a:pt x="6465334" y="0"/>
                </a:lnTo>
                <a:lnTo>
                  <a:pt x="6465334" y="4417978"/>
                </a:lnTo>
                <a:lnTo>
                  <a:pt x="0" y="4417978"/>
                </a:lnTo>
                <a:lnTo>
                  <a:pt x="0" y="0"/>
                </a:lnTo>
                <a:close/>
              </a:path>
            </a:pathLst>
          </a:custGeom>
          <a:blipFill>
            <a:blip r:embed="rId2"/>
            <a:stretch>
              <a:fillRect l="0" t="0" r="0" b="0"/>
            </a:stretch>
          </a:blipFill>
        </p:spPr>
      </p:sp>
      <p:sp>
        <p:nvSpPr>
          <p:cNvPr name="Freeform 3" id="3"/>
          <p:cNvSpPr/>
          <p:nvPr/>
        </p:nvSpPr>
        <p:spPr>
          <a:xfrm flipH="false" flipV="false" rot="0">
            <a:off x="7416882" y="4863717"/>
            <a:ext cx="3454236" cy="4697761"/>
          </a:xfrm>
          <a:custGeom>
            <a:avLst/>
            <a:gdLst/>
            <a:ahLst/>
            <a:cxnLst/>
            <a:rect r="r" b="b" t="t" l="l"/>
            <a:pathLst>
              <a:path h="4697761" w="3454236">
                <a:moveTo>
                  <a:pt x="0" y="0"/>
                </a:moveTo>
                <a:lnTo>
                  <a:pt x="3454236" y="0"/>
                </a:lnTo>
                <a:lnTo>
                  <a:pt x="3454236" y="4697761"/>
                </a:lnTo>
                <a:lnTo>
                  <a:pt x="0" y="4697761"/>
                </a:lnTo>
                <a:lnTo>
                  <a:pt x="0" y="0"/>
                </a:lnTo>
                <a:close/>
              </a:path>
            </a:pathLst>
          </a:custGeom>
          <a:blipFill>
            <a:blip r:embed="rId3"/>
            <a:stretch>
              <a:fillRect l="0" t="0" r="0" b="0"/>
            </a:stretch>
          </a:blipFill>
        </p:spPr>
      </p:sp>
      <p:sp>
        <p:nvSpPr>
          <p:cNvPr name="Freeform 4" id="4"/>
          <p:cNvSpPr/>
          <p:nvPr/>
        </p:nvSpPr>
        <p:spPr>
          <a:xfrm flipH="false" flipV="false" rot="0">
            <a:off x="11680857" y="5143500"/>
            <a:ext cx="6255273" cy="3839443"/>
          </a:xfrm>
          <a:custGeom>
            <a:avLst/>
            <a:gdLst/>
            <a:ahLst/>
            <a:cxnLst/>
            <a:rect r="r" b="b" t="t" l="l"/>
            <a:pathLst>
              <a:path h="3839443" w="6255273">
                <a:moveTo>
                  <a:pt x="0" y="0"/>
                </a:moveTo>
                <a:lnTo>
                  <a:pt x="6255273" y="0"/>
                </a:lnTo>
                <a:lnTo>
                  <a:pt x="6255273" y="3839443"/>
                </a:lnTo>
                <a:lnTo>
                  <a:pt x="0" y="3839443"/>
                </a:lnTo>
                <a:lnTo>
                  <a:pt x="0" y="0"/>
                </a:lnTo>
                <a:close/>
              </a:path>
            </a:pathLst>
          </a:custGeom>
          <a:blipFill>
            <a:blip r:embed="rId4"/>
            <a:stretch>
              <a:fillRect l="0" t="0" r="0" b="0"/>
            </a:stretch>
          </a:blipFill>
        </p:spPr>
      </p:sp>
      <p:sp>
        <p:nvSpPr>
          <p:cNvPr name="TextBox 5" id="5"/>
          <p:cNvSpPr txBox="true"/>
          <p:nvPr/>
        </p:nvSpPr>
        <p:spPr>
          <a:xfrm rot="0">
            <a:off x="443687" y="159703"/>
            <a:ext cx="1571386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Family and Social Structure</a:t>
            </a:r>
          </a:p>
        </p:txBody>
      </p:sp>
      <p:sp>
        <p:nvSpPr>
          <p:cNvPr name="TextBox 6" id="6"/>
          <p:cNvSpPr txBox="true"/>
          <p:nvPr/>
        </p:nvSpPr>
        <p:spPr>
          <a:xfrm rot="0">
            <a:off x="624718" y="2033397"/>
            <a:ext cx="16634582" cy="3408407"/>
          </a:xfrm>
          <a:prstGeom prst="rect">
            <a:avLst/>
          </a:prstGeom>
        </p:spPr>
        <p:txBody>
          <a:bodyPr anchor="t" rtlCol="false" tIns="0" lIns="0" bIns="0" rIns="0">
            <a:spAutoFit/>
          </a:bodyPr>
          <a:lstStyle/>
          <a:p>
            <a:pPr algn="ctr">
              <a:lnSpc>
                <a:spcPts val="5405"/>
              </a:lnSpc>
            </a:pPr>
            <a:r>
              <a:rPr lang="en-US" sz="3861">
                <a:solidFill>
                  <a:srgbClr val="FFFFFF"/>
                </a:solidFill>
                <a:latin typeface="Canva Sans Bold"/>
              </a:rPr>
              <a:t>Filipino society was largely patriarchal, with families being tightly-knit and extended. Respect for elders and strong family ties were emphasize</a:t>
            </a:r>
            <a:r>
              <a:rPr lang="en-US" sz="3861">
                <a:solidFill>
                  <a:srgbClr val="FFFFFF"/>
                </a:solidFill>
                <a:latin typeface="Canva Sans Bold"/>
              </a:rPr>
              <a:t>d. Social gatherings and celebrations, such as fiestas, were common and served as opportunities for community bonding.</a:t>
            </a:r>
          </a:p>
          <a:p>
            <a:pPr algn="ctr">
              <a:lnSpc>
                <a:spcPts val="5405"/>
              </a:lnSpc>
            </a:pPr>
          </a:p>
        </p:txBody>
      </p:sp>
      <p:sp>
        <p:nvSpPr>
          <p:cNvPr name="TextBox 7" id="7"/>
          <p:cNvSpPr txBox="true"/>
          <p:nvPr/>
        </p:nvSpPr>
        <p:spPr>
          <a:xfrm rot="0">
            <a:off x="14188327" y="9191625"/>
            <a:ext cx="124033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Fiesta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05048"/>
        </a:solidFill>
      </p:bgPr>
    </p:bg>
    <p:spTree>
      <p:nvGrpSpPr>
        <p:cNvPr id="1" name=""/>
        <p:cNvGrpSpPr/>
        <p:nvPr/>
      </p:nvGrpSpPr>
      <p:grpSpPr>
        <a:xfrm>
          <a:off x="0" y="0"/>
          <a:ext cx="0" cy="0"/>
          <a:chOff x="0" y="0"/>
          <a:chExt cx="0" cy="0"/>
        </a:xfrm>
      </p:grpSpPr>
      <p:sp>
        <p:nvSpPr>
          <p:cNvPr name="Freeform 2" id="2"/>
          <p:cNvSpPr/>
          <p:nvPr/>
        </p:nvSpPr>
        <p:spPr>
          <a:xfrm flipH="false" flipV="false" rot="0">
            <a:off x="5828124" y="4864022"/>
            <a:ext cx="5192375" cy="4011109"/>
          </a:xfrm>
          <a:custGeom>
            <a:avLst/>
            <a:gdLst/>
            <a:ahLst/>
            <a:cxnLst/>
            <a:rect r="r" b="b" t="t" l="l"/>
            <a:pathLst>
              <a:path h="4011109" w="5192375">
                <a:moveTo>
                  <a:pt x="0" y="0"/>
                </a:moveTo>
                <a:lnTo>
                  <a:pt x="5192375" y="0"/>
                </a:lnTo>
                <a:lnTo>
                  <a:pt x="5192375" y="4011109"/>
                </a:lnTo>
                <a:lnTo>
                  <a:pt x="0" y="4011109"/>
                </a:lnTo>
                <a:lnTo>
                  <a:pt x="0" y="0"/>
                </a:lnTo>
                <a:close/>
              </a:path>
            </a:pathLst>
          </a:custGeom>
          <a:blipFill>
            <a:blip r:embed="rId2"/>
            <a:stretch>
              <a:fillRect l="0" t="0" r="0" b="0"/>
            </a:stretch>
          </a:blipFill>
        </p:spPr>
      </p:sp>
      <p:sp>
        <p:nvSpPr>
          <p:cNvPr name="Freeform 3" id="3"/>
          <p:cNvSpPr/>
          <p:nvPr/>
        </p:nvSpPr>
        <p:spPr>
          <a:xfrm flipH="false" flipV="false" rot="0">
            <a:off x="11752158" y="4864022"/>
            <a:ext cx="5774280" cy="3820209"/>
          </a:xfrm>
          <a:custGeom>
            <a:avLst/>
            <a:gdLst/>
            <a:ahLst/>
            <a:cxnLst/>
            <a:rect r="r" b="b" t="t" l="l"/>
            <a:pathLst>
              <a:path h="3820209" w="5774280">
                <a:moveTo>
                  <a:pt x="0" y="0"/>
                </a:moveTo>
                <a:lnTo>
                  <a:pt x="5774280" y="0"/>
                </a:lnTo>
                <a:lnTo>
                  <a:pt x="5774280" y="3820209"/>
                </a:lnTo>
                <a:lnTo>
                  <a:pt x="0" y="3820209"/>
                </a:lnTo>
                <a:lnTo>
                  <a:pt x="0" y="0"/>
                </a:lnTo>
                <a:close/>
              </a:path>
            </a:pathLst>
          </a:custGeom>
          <a:blipFill>
            <a:blip r:embed="rId3"/>
            <a:stretch>
              <a:fillRect l="0" t="0" r="0" b="0"/>
            </a:stretch>
          </a:blipFill>
        </p:spPr>
      </p:sp>
      <p:sp>
        <p:nvSpPr>
          <p:cNvPr name="Freeform 4" id="4"/>
          <p:cNvSpPr/>
          <p:nvPr/>
        </p:nvSpPr>
        <p:spPr>
          <a:xfrm flipH="false" flipV="false" rot="0">
            <a:off x="353195" y="5217161"/>
            <a:ext cx="4743270" cy="3557453"/>
          </a:xfrm>
          <a:custGeom>
            <a:avLst/>
            <a:gdLst/>
            <a:ahLst/>
            <a:cxnLst/>
            <a:rect r="r" b="b" t="t" l="l"/>
            <a:pathLst>
              <a:path h="3557453" w="4743270">
                <a:moveTo>
                  <a:pt x="0" y="0"/>
                </a:moveTo>
                <a:lnTo>
                  <a:pt x="4743270" y="0"/>
                </a:lnTo>
                <a:lnTo>
                  <a:pt x="4743270" y="3557453"/>
                </a:lnTo>
                <a:lnTo>
                  <a:pt x="0" y="3557453"/>
                </a:lnTo>
                <a:lnTo>
                  <a:pt x="0" y="0"/>
                </a:lnTo>
                <a:close/>
              </a:path>
            </a:pathLst>
          </a:custGeom>
          <a:blipFill>
            <a:blip r:embed="rId4"/>
            <a:stretch>
              <a:fillRect l="0" t="0" r="0" b="0"/>
            </a:stretch>
          </a:blipFill>
        </p:spPr>
      </p:sp>
      <p:sp>
        <p:nvSpPr>
          <p:cNvPr name="TextBox 5" id="5"/>
          <p:cNvSpPr txBox="true"/>
          <p:nvPr/>
        </p:nvSpPr>
        <p:spPr>
          <a:xfrm rot="0">
            <a:off x="432292" y="159703"/>
            <a:ext cx="1342846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Arts and Entertainment</a:t>
            </a:r>
          </a:p>
        </p:txBody>
      </p:sp>
      <p:sp>
        <p:nvSpPr>
          <p:cNvPr name="TextBox 6" id="6"/>
          <p:cNvSpPr txBox="true"/>
          <p:nvPr/>
        </p:nvSpPr>
        <p:spPr>
          <a:xfrm rot="0">
            <a:off x="353195" y="1650047"/>
            <a:ext cx="17581610" cy="2968943"/>
          </a:xfrm>
          <a:prstGeom prst="rect">
            <a:avLst/>
          </a:prstGeom>
        </p:spPr>
        <p:txBody>
          <a:bodyPr anchor="t" rtlCol="false" tIns="0" lIns="0" bIns="0" rIns="0">
            <a:spAutoFit/>
          </a:bodyPr>
          <a:lstStyle/>
          <a:p>
            <a:pPr algn="ctr">
              <a:lnSpc>
                <a:spcPts val="5909"/>
              </a:lnSpc>
            </a:pPr>
            <a:r>
              <a:rPr lang="en-US" sz="4221">
                <a:solidFill>
                  <a:srgbClr val="FFFFFF"/>
                </a:solidFill>
                <a:latin typeface="Canva Sans Bold"/>
              </a:rPr>
              <a:t>Traditional Filipino arts, such as music, dance, and visual arts, thrived during this period. Folk dances like Tinikling and Pandanggo sa Ilaw were popular forms of entertainment, often performed during celebrations and gatherings.</a:t>
            </a:r>
          </a:p>
        </p:txBody>
      </p:sp>
      <p:sp>
        <p:nvSpPr>
          <p:cNvPr name="TextBox 7" id="7"/>
          <p:cNvSpPr txBox="true"/>
          <p:nvPr/>
        </p:nvSpPr>
        <p:spPr>
          <a:xfrm rot="0">
            <a:off x="5789042" y="9254173"/>
            <a:ext cx="6709916" cy="514350"/>
          </a:xfrm>
          <a:prstGeom prst="rect">
            <a:avLst/>
          </a:prstGeom>
        </p:spPr>
        <p:txBody>
          <a:bodyPr anchor="t" rtlCol="false" tIns="0" lIns="0" bIns="0" rIns="0">
            <a:spAutoFit/>
          </a:bodyPr>
          <a:lstStyle/>
          <a:p>
            <a:pPr algn="ctr">
              <a:lnSpc>
                <a:spcPts val="4200"/>
              </a:lnSpc>
            </a:pPr>
            <a:r>
              <a:rPr lang="en-US" sz="3000">
                <a:solidFill>
                  <a:srgbClr val="FFFFFF"/>
                </a:solidFill>
                <a:latin typeface="Canva Sans"/>
              </a:rPr>
              <a:t>Tinikling (1962) - Fernando Amorsolo</a:t>
            </a:r>
          </a:p>
        </p:txBody>
      </p:sp>
      <p:sp>
        <p:nvSpPr>
          <p:cNvPr name="TextBox 8" id="8"/>
          <p:cNvSpPr txBox="true"/>
          <p:nvPr/>
        </p:nvSpPr>
        <p:spPr>
          <a:xfrm rot="0">
            <a:off x="13726885" y="8934767"/>
            <a:ext cx="3583484"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Pandango sa Ilaw</a:t>
            </a:r>
          </a:p>
        </p:txBody>
      </p:sp>
      <p:sp>
        <p:nvSpPr>
          <p:cNvPr name="TextBox 9" id="9"/>
          <p:cNvSpPr txBox="true"/>
          <p:nvPr/>
        </p:nvSpPr>
        <p:spPr>
          <a:xfrm rot="0">
            <a:off x="273690" y="8934767"/>
            <a:ext cx="4734223"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Bonifacio Monument - </a:t>
            </a:r>
          </a:p>
          <a:p>
            <a:pPr algn="ctr">
              <a:lnSpc>
                <a:spcPts val="4759"/>
              </a:lnSpc>
            </a:pPr>
            <a:r>
              <a:rPr lang="en-US" sz="3399">
                <a:solidFill>
                  <a:srgbClr val="FFFFFF"/>
                </a:solidFill>
                <a:latin typeface="Canva Sans"/>
              </a:rPr>
              <a:t>Guillermo Tolentino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DAF_w1jENhQ</dc:identifier>
  <dcterms:modified xsi:type="dcterms:W3CDTF">2011-08-01T06:04:30Z</dcterms:modified>
  <cp:revision>1</cp:revision>
  <dc:title>Everyday Life And Culture</dc:title>
</cp:coreProperties>
</file>